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6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55" r:id="rId2"/>
    <p:sldMasterId id="2147483676" r:id="rId3"/>
    <p:sldMasterId id="2147483675" r:id="rId4"/>
  </p:sldMasterIdLst>
  <p:notesMasterIdLst>
    <p:notesMasterId r:id="rId20"/>
  </p:notesMasterIdLst>
  <p:sldIdLst>
    <p:sldId id="759" r:id="rId5"/>
    <p:sldId id="727" r:id="rId6"/>
    <p:sldId id="733" r:id="rId7"/>
    <p:sldId id="743" r:id="rId8"/>
    <p:sldId id="728" r:id="rId9"/>
    <p:sldId id="755" r:id="rId10"/>
    <p:sldId id="760" r:id="rId11"/>
    <p:sldId id="258" r:id="rId12"/>
    <p:sldId id="752" r:id="rId13"/>
    <p:sldId id="749" r:id="rId14"/>
    <p:sldId id="751" r:id="rId15"/>
    <p:sldId id="753" r:id="rId16"/>
    <p:sldId id="758" r:id="rId17"/>
    <p:sldId id="732" r:id="rId18"/>
    <p:sldId id="726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Raleway" pitchFamily="2" charset="0"/>
      <p:regular r:id="rId29"/>
      <p:bold r:id="rId30"/>
      <p:italic r:id="rId31"/>
      <p:boldItalic r:id="rId32"/>
    </p:embeddedFont>
    <p:embeddedFont>
      <p:font typeface="Raleway SemiBold" pitchFamily="2" charset="0"/>
      <p:bold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sa Taitt" initials="TT" lastIdx="5" clrIdx="0">
    <p:extLst>
      <p:ext uri="{19B8F6BF-5375-455C-9EA6-DF929625EA0E}">
        <p15:presenceInfo xmlns:p15="http://schemas.microsoft.com/office/powerpoint/2012/main" userId="S::TTaitt@nctcog.org::4f657591-18f1-4768-9688-d48e9315846e" providerId="AD"/>
      </p:ext>
    </p:extLst>
  </p:cmAuthor>
  <p:cmAuthor id="2" name="Shawn Conrad" initials="SC" lastIdx="21" clrIdx="1">
    <p:extLst>
      <p:ext uri="{19B8F6BF-5375-455C-9EA6-DF929625EA0E}">
        <p15:presenceInfo xmlns:p15="http://schemas.microsoft.com/office/powerpoint/2012/main" userId="S::SConrad@nctcog.org::3dc7a214-f55d-4915-b917-db9c41fc9b25" providerId="AD"/>
      </p:ext>
    </p:extLst>
  </p:cmAuthor>
  <p:cmAuthor id="3" name="Erin Curry" initials="EC" lastIdx="5" clrIdx="2">
    <p:extLst>
      <p:ext uri="{19B8F6BF-5375-455C-9EA6-DF929625EA0E}">
        <p15:presenceInfo xmlns:p15="http://schemas.microsoft.com/office/powerpoint/2012/main" userId="S::ECurry@nctcog.org::a6bc4f85-af90-4204-8a6a-0136f45df9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D7D"/>
    <a:srgbClr val="026640"/>
    <a:srgbClr val="06446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9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1B0566-8130-4878-9FF7-20E364462F3A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9929C7D-F3C6-465F-861C-21F4BD74112B}">
      <dgm:prSet phldrT="[Text]" custT="1"/>
      <dgm:spPr/>
      <dgm:t>
        <a:bodyPr/>
        <a:lstStyle/>
        <a:p>
          <a:pPr>
            <a:buAutoNum type="arabicPeriod"/>
          </a:pPr>
          <a:r>
            <a:rPr lang="en-US" sz="2200" i="0" dirty="0"/>
            <a:t>Create a unified name, brand and signage package with cobranding of local trails</a:t>
          </a:r>
        </a:p>
      </dgm:t>
    </dgm:pt>
    <dgm:pt modelId="{2B946633-F6B5-4B01-B427-5DE54390B107}" type="parTrans" cxnId="{31B51E5C-C911-44B1-885A-8B7AE573237B}">
      <dgm:prSet/>
      <dgm:spPr/>
      <dgm:t>
        <a:bodyPr/>
        <a:lstStyle/>
        <a:p>
          <a:endParaRPr lang="en-US"/>
        </a:p>
      </dgm:t>
    </dgm:pt>
    <dgm:pt modelId="{95464EC5-C92D-4023-BD92-6D6DF7C3B3F6}" type="sibTrans" cxnId="{31B51E5C-C911-44B1-885A-8B7AE573237B}">
      <dgm:prSet/>
      <dgm:spPr/>
      <dgm:t>
        <a:bodyPr/>
        <a:lstStyle/>
        <a:p>
          <a:endParaRPr lang="en-US"/>
        </a:p>
      </dgm:t>
    </dgm:pt>
    <dgm:pt modelId="{1047E29E-4E64-44F3-9EE8-B4C2D117A367}">
      <dgm:prSet phldrT="[Text]" custT="1"/>
      <dgm:spPr/>
      <dgm:t>
        <a:bodyPr/>
        <a:lstStyle/>
        <a:p>
          <a:pPr>
            <a:buAutoNum type="arabicPeriod"/>
          </a:pPr>
          <a:r>
            <a:rPr lang="en-US" sz="2200" i="0" dirty="0"/>
            <a:t>Recommendations for infrastructure to hold major regional and national events</a:t>
          </a:r>
        </a:p>
      </dgm:t>
    </dgm:pt>
    <dgm:pt modelId="{07E3FA10-0220-4E06-86E5-4311B8A5A766}" type="parTrans" cxnId="{01D23457-7EF5-4FA7-BAF4-1A1D3FAA660D}">
      <dgm:prSet/>
      <dgm:spPr/>
      <dgm:t>
        <a:bodyPr/>
        <a:lstStyle/>
        <a:p>
          <a:endParaRPr lang="en-US"/>
        </a:p>
      </dgm:t>
    </dgm:pt>
    <dgm:pt modelId="{D0395918-5A98-4343-B20D-2180D972B074}" type="sibTrans" cxnId="{01D23457-7EF5-4FA7-BAF4-1A1D3FAA660D}">
      <dgm:prSet/>
      <dgm:spPr/>
      <dgm:t>
        <a:bodyPr/>
        <a:lstStyle/>
        <a:p>
          <a:endParaRPr lang="en-US"/>
        </a:p>
      </dgm:t>
    </dgm:pt>
    <dgm:pt modelId="{CC54A218-95BF-4E77-924E-8F57FD337F2A}">
      <dgm:prSet phldrT="[Text]" custT="1"/>
      <dgm:spPr/>
      <dgm:t>
        <a:bodyPr/>
        <a:lstStyle/>
        <a:p>
          <a:pPr>
            <a:buAutoNum type="arabicPeriod"/>
          </a:pPr>
          <a:r>
            <a:rPr lang="en-US" sz="2200" i="0" dirty="0"/>
            <a:t>Integrated regional 911 signage system and lighting recommendations</a:t>
          </a:r>
        </a:p>
      </dgm:t>
    </dgm:pt>
    <dgm:pt modelId="{41EDA99A-8349-4A13-9106-A54ABDD5E0E7}" type="parTrans" cxnId="{F495B4B5-FC39-44A6-8D04-7914A447F1D7}">
      <dgm:prSet/>
      <dgm:spPr/>
      <dgm:t>
        <a:bodyPr/>
        <a:lstStyle/>
        <a:p>
          <a:endParaRPr lang="en-US"/>
        </a:p>
      </dgm:t>
    </dgm:pt>
    <dgm:pt modelId="{7FF0EFC9-4855-4141-9A48-5C2177373EB9}" type="sibTrans" cxnId="{F495B4B5-FC39-44A6-8D04-7914A447F1D7}">
      <dgm:prSet/>
      <dgm:spPr/>
      <dgm:t>
        <a:bodyPr/>
        <a:lstStyle/>
        <a:p>
          <a:endParaRPr lang="en-US"/>
        </a:p>
      </dgm:t>
    </dgm:pt>
    <dgm:pt modelId="{ADF36988-77F2-4A60-9800-C8C8C79857D0}">
      <dgm:prSet phldrT="[Text]" custT="1"/>
      <dgm:spPr/>
      <dgm:t>
        <a:bodyPr/>
        <a:lstStyle/>
        <a:p>
          <a:pPr>
            <a:buAutoNum type="arabicPeriod"/>
          </a:pPr>
          <a:r>
            <a:rPr lang="en-US" sz="2200" i="0" dirty="0"/>
            <a:t>Electronic message boards/real-time display trail counters recommendations</a:t>
          </a:r>
        </a:p>
      </dgm:t>
    </dgm:pt>
    <dgm:pt modelId="{A837D5BE-F558-4F22-BEFE-8970B4C6F986}" type="parTrans" cxnId="{6A3C485F-2DA1-42FD-9C52-A732B446FF01}">
      <dgm:prSet/>
      <dgm:spPr/>
      <dgm:t>
        <a:bodyPr/>
        <a:lstStyle/>
        <a:p>
          <a:endParaRPr lang="en-US"/>
        </a:p>
      </dgm:t>
    </dgm:pt>
    <dgm:pt modelId="{D6687CA6-F01F-4A26-BDD4-9D4CBAE90E63}" type="sibTrans" cxnId="{6A3C485F-2DA1-42FD-9C52-A732B446FF01}">
      <dgm:prSet/>
      <dgm:spPr/>
      <dgm:t>
        <a:bodyPr/>
        <a:lstStyle/>
        <a:p>
          <a:endParaRPr lang="en-US"/>
        </a:p>
      </dgm:t>
    </dgm:pt>
    <dgm:pt modelId="{39F732D6-18BF-4C3A-9A70-1DE7E45B3A8E}">
      <dgm:prSet custT="1"/>
      <dgm:spPr/>
      <dgm:t>
        <a:bodyPr/>
        <a:lstStyle/>
        <a:p>
          <a:r>
            <a:rPr lang="en-US" sz="2200" dirty="0"/>
            <a:t>Build consensus for ongoing marketing and operations</a:t>
          </a:r>
        </a:p>
      </dgm:t>
    </dgm:pt>
    <dgm:pt modelId="{14AABF44-7F69-4F27-B93E-25985E7EE3D5}" type="parTrans" cxnId="{11EA26D8-8304-445B-B555-25AD74CB8855}">
      <dgm:prSet/>
      <dgm:spPr/>
      <dgm:t>
        <a:bodyPr/>
        <a:lstStyle/>
        <a:p>
          <a:endParaRPr lang="en-US"/>
        </a:p>
      </dgm:t>
    </dgm:pt>
    <dgm:pt modelId="{760FD5B5-E7A4-43BC-93CF-C49C98394DF9}" type="sibTrans" cxnId="{11EA26D8-8304-445B-B555-25AD74CB8855}">
      <dgm:prSet/>
      <dgm:spPr/>
      <dgm:t>
        <a:bodyPr/>
        <a:lstStyle/>
        <a:p>
          <a:endParaRPr lang="en-US"/>
        </a:p>
      </dgm:t>
    </dgm:pt>
    <dgm:pt modelId="{C3A1D455-67C2-450B-92A3-C58FA828DA34}" type="pres">
      <dgm:prSet presAssocID="{401B0566-8130-4878-9FF7-20E364462F3A}" presName="linear" presStyleCnt="0">
        <dgm:presLayoutVars>
          <dgm:animLvl val="lvl"/>
          <dgm:resizeHandles val="exact"/>
        </dgm:presLayoutVars>
      </dgm:prSet>
      <dgm:spPr/>
    </dgm:pt>
    <dgm:pt modelId="{E14A0B45-4266-4686-BDC3-1C417CFAE193}" type="pres">
      <dgm:prSet presAssocID="{39929C7D-F3C6-465F-861C-21F4BD7411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C234E6A-69FB-4A69-A7A1-F9AEDB7E007E}" type="pres">
      <dgm:prSet presAssocID="{95464EC5-C92D-4023-BD92-6D6DF7C3B3F6}" presName="spacer" presStyleCnt="0"/>
      <dgm:spPr/>
    </dgm:pt>
    <dgm:pt modelId="{47908037-92BD-4622-BACC-2B5BF0654E6F}" type="pres">
      <dgm:prSet presAssocID="{1047E29E-4E64-44F3-9EE8-B4C2D117A36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3528861-DA95-413C-A975-189B85A0FC10}" type="pres">
      <dgm:prSet presAssocID="{D0395918-5A98-4343-B20D-2180D972B074}" presName="spacer" presStyleCnt="0"/>
      <dgm:spPr/>
    </dgm:pt>
    <dgm:pt modelId="{FF1D50B0-36C5-42AF-8CCC-5F9E44503B82}" type="pres">
      <dgm:prSet presAssocID="{CC54A218-95BF-4E77-924E-8F57FD337F2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8272E23-E350-46BC-8849-87DEB6FB89C1}" type="pres">
      <dgm:prSet presAssocID="{7FF0EFC9-4855-4141-9A48-5C2177373EB9}" presName="spacer" presStyleCnt="0"/>
      <dgm:spPr/>
    </dgm:pt>
    <dgm:pt modelId="{EC9967CC-52F7-4A86-BC36-E408235A1567}" type="pres">
      <dgm:prSet presAssocID="{ADF36988-77F2-4A60-9800-C8C8C79857D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621BB6C-6A62-44D4-BEB6-018B3C2E9124}" type="pres">
      <dgm:prSet presAssocID="{D6687CA6-F01F-4A26-BDD4-9D4CBAE90E63}" presName="spacer" presStyleCnt="0"/>
      <dgm:spPr/>
    </dgm:pt>
    <dgm:pt modelId="{16F3FB82-6B07-48CC-8E03-BB32A5A0C284}" type="pres">
      <dgm:prSet presAssocID="{39F732D6-18BF-4C3A-9A70-1DE7E45B3A8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EA5B930-A881-4075-925E-9F5B935A5BF7}" type="presOf" srcId="{39929C7D-F3C6-465F-861C-21F4BD74112B}" destId="{E14A0B45-4266-4686-BDC3-1C417CFAE193}" srcOrd="0" destOrd="0" presId="urn:microsoft.com/office/officeart/2005/8/layout/vList2"/>
    <dgm:cxn modelId="{31B51E5C-C911-44B1-885A-8B7AE573237B}" srcId="{401B0566-8130-4878-9FF7-20E364462F3A}" destId="{39929C7D-F3C6-465F-861C-21F4BD74112B}" srcOrd="0" destOrd="0" parTransId="{2B946633-F6B5-4B01-B427-5DE54390B107}" sibTransId="{95464EC5-C92D-4023-BD92-6D6DF7C3B3F6}"/>
    <dgm:cxn modelId="{6A3C485F-2DA1-42FD-9C52-A732B446FF01}" srcId="{401B0566-8130-4878-9FF7-20E364462F3A}" destId="{ADF36988-77F2-4A60-9800-C8C8C79857D0}" srcOrd="3" destOrd="0" parTransId="{A837D5BE-F558-4F22-BEFE-8970B4C6F986}" sibTransId="{D6687CA6-F01F-4A26-BDD4-9D4CBAE90E63}"/>
    <dgm:cxn modelId="{37966B60-A670-498B-923B-09BDA9B2B381}" type="presOf" srcId="{ADF36988-77F2-4A60-9800-C8C8C79857D0}" destId="{EC9967CC-52F7-4A86-BC36-E408235A1567}" srcOrd="0" destOrd="0" presId="urn:microsoft.com/office/officeart/2005/8/layout/vList2"/>
    <dgm:cxn modelId="{740BCF4E-8784-4496-B706-BFD79D68F8D4}" type="presOf" srcId="{1047E29E-4E64-44F3-9EE8-B4C2D117A367}" destId="{47908037-92BD-4622-BACC-2B5BF0654E6F}" srcOrd="0" destOrd="0" presId="urn:microsoft.com/office/officeart/2005/8/layout/vList2"/>
    <dgm:cxn modelId="{01D23457-7EF5-4FA7-BAF4-1A1D3FAA660D}" srcId="{401B0566-8130-4878-9FF7-20E364462F3A}" destId="{1047E29E-4E64-44F3-9EE8-B4C2D117A367}" srcOrd="1" destOrd="0" parTransId="{07E3FA10-0220-4E06-86E5-4311B8A5A766}" sibTransId="{D0395918-5A98-4343-B20D-2180D972B074}"/>
    <dgm:cxn modelId="{2A528685-7D52-49D2-8233-8E8D976194A0}" type="presOf" srcId="{39F732D6-18BF-4C3A-9A70-1DE7E45B3A8E}" destId="{16F3FB82-6B07-48CC-8E03-BB32A5A0C284}" srcOrd="0" destOrd="0" presId="urn:microsoft.com/office/officeart/2005/8/layout/vList2"/>
    <dgm:cxn modelId="{F495B4B5-FC39-44A6-8D04-7914A447F1D7}" srcId="{401B0566-8130-4878-9FF7-20E364462F3A}" destId="{CC54A218-95BF-4E77-924E-8F57FD337F2A}" srcOrd="2" destOrd="0" parTransId="{41EDA99A-8349-4A13-9106-A54ABDD5E0E7}" sibTransId="{7FF0EFC9-4855-4141-9A48-5C2177373EB9}"/>
    <dgm:cxn modelId="{F5A846D5-77CC-4203-9AE3-0382B84640FE}" type="presOf" srcId="{CC54A218-95BF-4E77-924E-8F57FD337F2A}" destId="{FF1D50B0-36C5-42AF-8CCC-5F9E44503B82}" srcOrd="0" destOrd="0" presId="urn:microsoft.com/office/officeart/2005/8/layout/vList2"/>
    <dgm:cxn modelId="{11EA26D8-8304-445B-B555-25AD74CB8855}" srcId="{401B0566-8130-4878-9FF7-20E364462F3A}" destId="{39F732D6-18BF-4C3A-9A70-1DE7E45B3A8E}" srcOrd="4" destOrd="0" parTransId="{14AABF44-7F69-4F27-B93E-25985E7EE3D5}" sibTransId="{760FD5B5-E7A4-43BC-93CF-C49C98394DF9}"/>
    <dgm:cxn modelId="{8E081BE1-E19E-4F9D-8AAD-FF3CC0CB7B8F}" type="presOf" srcId="{401B0566-8130-4878-9FF7-20E364462F3A}" destId="{C3A1D455-67C2-450B-92A3-C58FA828DA34}" srcOrd="0" destOrd="0" presId="urn:microsoft.com/office/officeart/2005/8/layout/vList2"/>
    <dgm:cxn modelId="{23720D52-5FA9-4F5D-ABFC-14BCEFABC14E}" type="presParOf" srcId="{C3A1D455-67C2-450B-92A3-C58FA828DA34}" destId="{E14A0B45-4266-4686-BDC3-1C417CFAE193}" srcOrd="0" destOrd="0" presId="urn:microsoft.com/office/officeart/2005/8/layout/vList2"/>
    <dgm:cxn modelId="{1597255F-6BB0-4499-AEC8-B1841EF604CD}" type="presParOf" srcId="{C3A1D455-67C2-450B-92A3-C58FA828DA34}" destId="{2C234E6A-69FB-4A69-A7A1-F9AEDB7E007E}" srcOrd="1" destOrd="0" presId="urn:microsoft.com/office/officeart/2005/8/layout/vList2"/>
    <dgm:cxn modelId="{575A2F6C-FA34-4379-BB27-0EE06D5F3E3A}" type="presParOf" srcId="{C3A1D455-67C2-450B-92A3-C58FA828DA34}" destId="{47908037-92BD-4622-BACC-2B5BF0654E6F}" srcOrd="2" destOrd="0" presId="urn:microsoft.com/office/officeart/2005/8/layout/vList2"/>
    <dgm:cxn modelId="{00D142DC-B691-4116-BD15-400657632C7F}" type="presParOf" srcId="{C3A1D455-67C2-450B-92A3-C58FA828DA34}" destId="{63528861-DA95-413C-A975-189B85A0FC10}" srcOrd="3" destOrd="0" presId="urn:microsoft.com/office/officeart/2005/8/layout/vList2"/>
    <dgm:cxn modelId="{2298E892-E9CE-45C0-AE59-0E74820503B2}" type="presParOf" srcId="{C3A1D455-67C2-450B-92A3-C58FA828DA34}" destId="{FF1D50B0-36C5-42AF-8CCC-5F9E44503B82}" srcOrd="4" destOrd="0" presId="urn:microsoft.com/office/officeart/2005/8/layout/vList2"/>
    <dgm:cxn modelId="{5302F1D8-6C13-4830-8FE0-8797EBEDD30D}" type="presParOf" srcId="{C3A1D455-67C2-450B-92A3-C58FA828DA34}" destId="{F8272E23-E350-46BC-8849-87DEB6FB89C1}" srcOrd="5" destOrd="0" presId="urn:microsoft.com/office/officeart/2005/8/layout/vList2"/>
    <dgm:cxn modelId="{332EDB95-A38D-4EE6-A8BD-AD0F97E1D783}" type="presParOf" srcId="{C3A1D455-67C2-450B-92A3-C58FA828DA34}" destId="{EC9967CC-52F7-4A86-BC36-E408235A1567}" srcOrd="6" destOrd="0" presId="urn:microsoft.com/office/officeart/2005/8/layout/vList2"/>
    <dgm:cxn modelId="{4483534F-0AB2-4071-A12B-FE37FFD2838E}" type="presParOf" srcId="{C3A1D455-67C2-450B-92A3-C58FA828DA34}" destId="{7621BB6C-6A62-44D4-BEB6-018B3C2E9124}" srcOrd="7" destOrd="0" presId="urn:microsoft.com/office/officeart/2005/8/layout/vList2"/>
    <dgm:cxn modelId="{09A845B6-B78C-40B3-B077-9B8B3EBAAC9E}" type="presParOf" srcId="{C3A1D455-67C2-450B-92A3-C58FA828DA34}" destId="{16F3FB82-6B07-48CC-8E03-BB32A5A0C28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A0B45-4266-4686-BDC3-1C417CFAE193}">
      <dsp:nvSpPr>
        <dsp:cNvPr id="0" name=""/>
        <dsp:cNvSpPr/>
      </dsp:nvSpPr>
      <dsp:spPr>
        <a:xfrm>
          <a:off x="0" y="127"/>
          <a:ext cx="6169974" cy="84635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0" kern="1200" dirty="0"/>
            <a:t>Create a unified name, brand and signage package with cobranding of local trails</a:t>
          </a:r>
        </a:p>
      </dsp:txBody>
      <dsp:txXfrm>
        <a:off x="41316" y="41443"/>
        <a:ext cx="6087342" cy="763721"/>
      </dsp:txXfrm>
    </dsp:sp>
    <dsp:sp modelId="{47908037-92BD-4622-BACC-2B5BF0654E6F}">
      <dsp:nvSpPr>
        <dsp:cNvPr id="0" name=""/>
        <dsp:cNvSpPr/>
      </dsp:nvSpPr>
      <dsp:spPr>
        <a:xfrm>
          <a:off x="0" y="860556"/>
          <a:ext cx="6169974" cy="846353"/>
        </a:xfrm>
        <a:prstGeom prst="round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0" kern="1200" dirty="0"/>
            <a:t>Recommendations for infrastructure to hold major regional and national events</a:t>
          </a:r>
        </a:p>
      </dsp:txBody>
      <dsp:txXfrm>
        <a:off x="41316" y="901872"/>
        <a:ext cx="6087342" cy="763721"/>
      </dsp:txXfrm>
    </dsp:sp>
    <dsp:sp modelId="{FF1D50B0-36C5-42AF-8CCC-5F9E44503B82}">
      <dsp:nvSpPr>
        <dsp:cNvPr id="0" name=""/>
        <dsp:cNvSpPr/>
      </dsp:nvSpPr>
      <dsp:spPr>
        <a:xfrm>
          <a:off x="0" y="1720986"/>
          <a:ext cx="6169974" cy="846353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0" kern="1200" dirty="0"/>
            <a:t>Integrated regional 911 signage system and lighting recommendations</a:t>
          </a:r>
        </a:p>
      </dsp:txBody>
      <dsp:txXfrm>
        <a:off x="41316" y="1762302"/>
        <a:ext cx="6087342" cy="763721"/>
      </dsp:txXfrm>
    </dsp:sp>
    <dsp:sp modelId="{EC9967CC-52F7-4A86-BC36-E408235A1567}">
      <dsp:nvSpPr>
        <dsp:cNvPr id="0" name=""/>
        <dsp:cNvSpPr/>
      </dsp:nvSpPr>
      <dsp:spPr>
        <a:xfrm>
          <a:off x="0" y="2581416"/>
          <a:ext cx="6169974" cy="846353"/>
        </a:xfrm>
        <a:prstGeom prst="round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0" kern="1200" dirty="0"/>
            <a:t>Electronic message boards/real-time display trail counters recommendations</a:t>
          </a:r>
        </a:p>
      </dsp:txBody>
      <dsp:txXfrm>
        <a:off x="41316" y="2622732"/>
        <a:ext cx="6087342" cy="763721"/>
      </dsp:txXfrm>
    </dsp:sp>
    <dsp:sp modelId="{16F3FB82-6B07-48CC-8E03-BB32A5A0C284}">
      <dsp:nvSpPr>
        <dsp:cNvPr id="0" name=""/>
        <dsp:cNvSpPr/>
      </dsp:nvSpPr>
      <dsp:spPr>
        <a:xfrm>
          <a:off x="0" y="3441846"/>
          <a:ext cx="6169974" cy="846353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Build consensus for ongoing marketing and operations</a:t>
          </a:r>
        </a:p>
      </dsp:txBody>
      <dsp:txXfrm>
        <a:off x="41316" y="3483162"/>
        <a:ext cx="6087342" cy="7637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2ECDF-A494-4D48-AD2A-3AE7D07AC729}" type="datetimeFigureOut">
              <a:rPr lang="en-US" smtClean="0"/>
              <a:t>7/6/2023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BE6FA-02FD-4F20-B860-F4EE55F7B8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2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RTC logo if necessary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C3798-6DBA-472C-B838-8FB22709ECB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96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AB548DB-9743-4029-B44A-45BE319E9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" t="3354" r="52" b="1658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outdoor, person, plane, boat&#10;&#10;Description automatically generated">
            <a:extLst>
              <a:ext uri="{FF2B5EF4-FFF2-40B4-BE49-F238E27FC236}">
                <a16:creationId xmlns:a16="http://schemas.microsoft.com/office/drawing/2014/main" id="{2ACE2B86-E523-40BC-8F55-8959DCC59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-33719"/>
            <a:ext cx="8795085" cy="4033609"/>
          </a:xfrm>
          <a:prstGeom prst="rect">
            <a:avLst/>
          </a:prstGeom>
        </p:spPr>
      </p:pic>
      <p:pic>
        <p:nvPicPr>
          <p:cNvPr id="12" name="Picture 11" descr="A train on the tracks in a city&#10;&#10;Description automatically generated">
            <a:extLst>
              <a:ext uri="{FF2B5EF4-FFF2-40B4-BE49-F238E27FC236}">
                <a16:creationId xmlns:a16="http://schemas.microsoft.com/office/drawing/2014/main" id="{BABF3EFD-B64E-4E6C-896D-82A2118D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4475" y="2812159"/>
            <a:ext cx="6679534" cy="44610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89906A-3CED-4262-9813-93DC30FEEDD6}"/>
              </a:ext>
            </a:extLst>
          </p:cNvPr>
          <p:cNvSpPr/>
          <p:nvPr userDrawn="1"/>
        </p:nvSpPr>
        <p:spPr>
          <a:xfrm>
            <a:off x="-2535464" y="-163360"/>
            <a:ext cx="14727464" cy="7021360"/>
          </a:xfrm>
          <a:prstGeom prst="rect">
            <a:avLst/>
          </a:prstGeom>
          <a:gradFill flip="none" rotWithShape="1">
            <a:gsLst>
              <a:gs pos="0">
                <a:srgbClr val="00446A">
                  <a:alpha val="0"/>
                </a:srgbClr>
              </a:gs>
              <a:gs pos="41000">
                <a:srgbClr val="00446A">
                  <a:alpha val="56000"/>
                </a:srgbClr>
              </a:gs>
              <a:gs pos="66000">
                <a:srgbClr val="00446A"/>
              </a:gs>
              <a:gs pos="100000">
                <a:srgbClr val="00446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5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6133" y="-1"/>
            <a:ext cx="3905865" cy="39646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7431" y="1470025"/>
            <a:ext cx="4986337" cy="29839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EDBE823-0DAA-4ECC-9D7C-70DB11209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1" y="1470025"/>
            <a:ext cx="4986337" cy="29839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E1BF06-F785-4CE1-9D3B-E814EABCCB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1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C33072-B198-4FB4-AC6F-E2D623E3547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5444770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6A7852-031C-436B-9AAF-1CAE5B0C66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17431" y="5481197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03ABB0-352E-422B-AA00-867629CC182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038CCD-A0ED-43BC-9C2A-5875C50A5E8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5A829-3AB7-4F4C-9077-C7444E32D2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20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974319-6B78-4AF7-AD9A-34505EE96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169FF1-9C5D-48C5-AB1A-037DC64D38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E1278-04D6-4F12-83C2-B28C18BD03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74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DFF4B-FB69-4A2A-9103-60221DC4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1C71CF-EC9A-4B8E-8F70-1605BBEE12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244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8BC913-60C6-4939-BCC3-E3AD44DD2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106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F70944-3476-42AD-8015-B393E46E5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7D7E6A-405D-4EE0-86DD-77F54087A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8485" y="3634731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29F55F2-DFEE-47D5-8123-52516224F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18636" y="3637589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182BD4F-9BC9-4234-9BC1-471D7F3541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2436" y="3632532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3DACC0-D1BF-4D88-8B56-E2530A6C311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3801AD-5E7F-4742-986C-1E0CBD78549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93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2457185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BE1D5D-AA34-4A31-8811-757D85A7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1" y="6339264"/>
            <a:ext cx="4114800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50E5FD-F475-4265-8571-7EF58D7F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0EC0B47-0B9F-4ECD-9B3E-AFA3AD0D89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0090" y="5656829"/>
            <a:ext cx="4114799" cy="356619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C6E84B1-D0D7-4B21-89E6-D0CD9769AEE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36746" y="5656829"/>
            <a:ext cx="4114799" cy="356619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id="{D7E8A02E-74C2-497A-9E8D-132E2E0F2A0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367971" y="1449387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Chart Placeholder 20">
            <a:extLst>
              <a:ext uri="{FF2B5EF4-FFF2-40B4-BE49-F238E27FC236}">
                <a16:creationId xmlns:a16="http://schemas.microsoft.com/office/drawing/2014/main" id="{66F4A531-691C-4096-B671-3AE5E1215CA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5764" y="1459108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5266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1049119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4F3A32-C372-4EA8-A318-139E1F3BF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2685B-734C-44BC-9E00-1D4BDCCA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84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48232090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4F3A32-C372-4EA8-A318-139E1F3BF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2685B-734C-44BC-9E00-1D4BDCCA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806CAA-43AF-446D-8DA1-681F54F03A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8500" y="1597025"/>
            <a:ext cx="10515600" cy="45037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554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3E05C-D988-416A-BF2C-FDFAF8921A69}"/>
              </a:ext>
            </a:extLst>
          </p:cNvPr>
          <p:cNvCxnSpPr/>
          <p:nvPr userDrawn="1"/>
        </p:nvCxnSpPr>
        <p:spPr>
          <a:xfrm>
            <a:off x="4339771" y="2386817"/>
            <a:ext cx="0" cy="23012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563A2A-5573-4A49-973C-AD8025A0C8A3}"/>
              </a:ext>
            </a:extLst>
          </p:cNvPr>
          <p:cNvCxnSpPr/>
          <p:nvPr userDrawn="1"/>
        </p:nvCxnSpPr>
        <p:spPr>
          <a:xfrm>
            <a:off x="8091714" y="2386817"/>
            <a:ext cx="0" cy="23012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BADA31-1F20-4E9D-A781-11DF130B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3274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5601B-8718-48BB-8F08-FB129D6858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468" y="3522191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86CBA0-3338-4F66-85E6-15EF69E94B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701" y="2346817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D2801C0-D4C0-4210-8530-8ACE0F00D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03023" y="3516705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5F6089B-714D-41D3-8AB4-52C778BD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9256" y="2341331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$79M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DB542F-8215-4647-9F58-036F91C69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198" y="3487630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D10BC6-A92E-4D4B-AA0E-E462EAD1B2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7431" y="2312256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5.5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30451-9A5F-4E52-8CC5-EC5E0CF05A3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B04F8-CC5F-4476-AAB3-9457298FF7E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74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4CC868-B627-4AB4-985E-CDF3B0D8D7F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56AF83-BBD7-488A-A8A5-2C5D296729B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753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6133" y="-1"/>
            <a:ext cx="3905865" cy="39646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accent5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7431" y="1470025"/>
            <a:ext cx="4986337" cy="29839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EDBE823-0DAA-4ECC-9D7C-70DB11209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1" y="1470025"/>
            <a:ext cx="4986337" cy="29839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E1BF06-F785-4CE1-9D3B-E814EABCCB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1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C33072-B198-4FB4-AC6F-E2D623E3547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5444770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6A7852-031C-436B-9AAF-1CAE5B0C66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17431" y="5481197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03ABB0-352E-422B-AA00-867629CC182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038CCD-A0ED-43BC-9C2A-5875C50A5E8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5A829-3AB7-4F4C-9077-C7444E32D2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827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08D3-79B8-4F13-B587-BAD4BD2ED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B29B-8A2A-4803-8283-C6EF072C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4052"/>
            <a:ext cx="10515600" cy="145646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666ADF-4352-4DC6-AAB3-FFA789164D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4382634"/>
            <a:ext cx="10515600" cy="1456461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773292-416A-4DC5-8618-C851CEA95468}"/>
              </a:ext>
            </a:extLst>
          </p:cNvPr>
          <p:cNvSpPr txBox="1">
            <a:spLocks/>
          </p:cNvSpPr>
          <p:nvPr userDrawn="1"/>
        </p:nvSpPr>
        <p:spPr>
          <a:xfrm>
            <a:off x="838200" y="1470568"/>
            <a:ext cx="105156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6A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SUBHEADER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4B1653-56A7-4002-98AD-9A7970A7FCF2}"/>
              </a:ext>
            </a:extLst>
          </p:cNvPr>
          <p:cNvSpPr txBox="1">
            <a:spLocks/>
          </p:cNvSpPr>
          <p:nvPr userDrawn="1"/>
        </p:nvSpPr>
        <p:spPr>
          <a:xfrm>
            <a:off x="838200" y="3677670"/>
            <a:ext cx="105156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6A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SUBHEADER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87AB43-29F4-4031-BEBE-CB014064AC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2FAC0E-BC73-4574-8AFE-D7A4E766B2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9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AB548DB-9743-4029-B44A-45BE319E9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" t="3354" r="52" b="1658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outdoor, person, plane, boat&#10;&#10;Description automatically generated">
            <a:extLst>
              <a:ext uri="{FF2B5EF4-FFF2-40B4-BE49-F238E27FC236}">
                <a16:creationId xmlns:a16="http://schemas.microsoft.com/office/drawing/2014/main" id="{2ACE2B86-E523-40BC-8F55-8959DCC59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-33719"/>
            <a:ext cx="8795085" cy="4033609"/>
          </a:xfrm>
          <a:prstGeom prst="rect">
            <a:avLst/>
          </a:prstGeom>
        </p:spPr>
      </p:pic>
      <p:pic>
        <p:nvPicPr>
          <p:cNvPr id="12" name="Picture 11" descr="A train on the tracks in a city&#10;&#10;Description automatically generated">
            <a:extLst>
              <a:ext uri="{FF2B5EF4-FFF2-40B4-BE49-F238E27FC236}">
                <a16:creationId xmlns:a16="http://schemas.microsoft.com/office/drawing/2014/main" id="{BABF3EFD-B64E-4E6C-896D-82A2118D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4475" y="2812159"/>
            <a:ext cx="6679534" cy="44610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7D7D1D-D711-4654-AC2D-47931020E26F}"/>
              </a:ext>
            </a:extLst>
          </p:cNvPr>
          <p:cNvSpPr/>
          <p:nvPr userDrawn="1"/>
        </p:nvSpPr>
        <p:spPr>
          <a:xfrm>
            <a:off x="-2061045" y="-96254"/>
            <a:ext cx="14611351" cy="70505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8000">
                <a:srgbClr val="FFFFFF">
                  <a:alpha val="91000"/>
                </a:srgbClr>
              </a:gs>
              <a:gs pos="76000">
                <a:srgbClr val="FFFFFF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20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08D3-79B8-4F13-B587-BAD4BD2ED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B29B-8A2A-4803-8283-C6EF072C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663"/>
            <a:ext cx="10515600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38789-F524-4828-BC27-9D4E4246A1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AA331-D59D-4888-A008-D84E46F79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7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974319-6B78-4AF7-AD9A-34505EE96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2AF2BF-58AC-4B8A-A9F6-00A06A200822}"/>
              </a:ext>
            </a:extLst>
          </p:cNvPr>
          <p:cNvCxnSpPr/>
          <p:nvPr userDrawn="1"/>
        </p:nvCxnSpPr>
        <p:spPr>
          <a:xfrm>
            <a:off x="838200" y="6184900"/>
            <a:ext cx="105156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0383DF-60EB-45B3-99B3-7BA142338F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B4C3B-F137-4638-83C9-1BFA696BFB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500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DFF4B-FB69-4A2A-9103-60221DC4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1C71CF-EC9A-4B8E-8F70-1605BBEE12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244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8BC913-60C6-4939-BCC3-E3AD44DD2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106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F70944-3476-42AD-8015-B393E46E5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7D7E6A-405D-4EE0-86DD-77F54087A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8485" y="3634731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29F55F2-DFEE-47D5-8123-52516224F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18636" y="3637589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182BD4F-9BC9-4234-9BC1-471D7F3541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2436" y="3632532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93DF98-CD98-4EE7-AF89-1383E497C34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71E64-CD64-4289-B1B4-D0CCA10FA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25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DEFCE-1645-432B-BF5C-64145105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B72668-67C8-4E63-9956-66D8B8EE1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8B7ED-DE02-437B-87EC-86D573193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737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BE1D5D-AA34-4A31-8811-757D85A7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6323" y="6293612"/>
            <a:ext cx="4114800" cy="365125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50E5FD-F475-4265-8571-7EF58D7F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317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26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2560266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1889010-E652-4594-A12C-B3E0EBB164A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0090" y="5656829"/>
            <a:ext cx="4114799" cy="24387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52C67F-6BF5-4BB4-94E3-44179F075C2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36746" y="5656829"/>
            <a:ext cx="4114799" cy="29788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DEFCE-1645-432B-BF5C-64145105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hart Placeholder 20">
            <a:extLst>
              <a:ext uri="{FF2B5EF4-FFF2-40B4-BE49-F238E27FC236}">
                <a16:creationId xmlns:a16="http://schemas.microsoft.com/office/drawing/2014/main" id="{B6AA9188-DF0D-4DA2-A54F-6817D4D583D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367971" y="1449387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Chart Placeholder 20">
            <a:extLst>
              <a:ext uri="{FF2B5EF4-FFF2-40B4-BE49-F238E27FC236}">
                <a16:creationId xmlns:a16="http://schemas.microsoft.com/office/drawing/2014/main" id="{18EF15A2-4338-4703-8942-A6E9EC4E156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5764" y="1459108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E83F7-797F-4558-8BB0-2C9FC416BB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EFE2B-B635-4BC8-BD44-E28E07BAC41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485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93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05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3E05C-D988-416A-BF2C-FDFAF8921A69}"/>
              </a:ext>
            </a:extLst>
          </p:cNvPr>
          <p:cNvCxnSpPr/>
          <p:nvPr userDrawn="1"/>
        </p:nvCxnSpPr>
        <p:spPr>
          <a:xfrm>
            <a:off x="4339771" y="2386817"/>
            <a:ext cx="0" cy="2301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563A2A-5573-4A49-973C-AD8025A0C8A3}"/>
              </a:ext>
            </a:extLst>
          </p:cNvPr>
          <p:cNvCxnSpPr/>
          <p:nvPr userDrawn="1"/>
        </p:nvCxnSpPr>
        <p:spPr>
          <a:xfrm>
            <a:off x="8091714" y="2386817"/>
            <a:ext cx="0" cy="2301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BADA31-1F20-4E9D-A781-11DF130B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3274"/>
            <a:ext cx="10515600" cy="1325563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5601B-8718-48BB-8F08-FB129D6858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468" y="3522191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86CBA0-3338-4F66-85E6-15EF69E94B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701" y="2346817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D2801C0-D4C0-4210-8530-8ACE0F00D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03023" y="3516705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5F6089B-714D-41D3-8AB4-52C778BD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9256" y="2341331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$79M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DB542F-8215-4647-9F58-036F91C69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198" y="3487630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D10BC6-A92E-4D4B-AA0E-E462EAD1B2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7431" y="2312256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5.5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F1F50-A513-4035-97DF-84A4B5B61D6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058E2-4BFA-4933-91E7-8A267DE131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981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36BB7A-CC92-47DF-9DC6-6B04AE39AF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1150" y="0"/>
            <a:ext cx="680085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32EE7C2-F1B8-42B4-86E2-AB52984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1169" y="6284915"/>
            <a:ext cx="1945758" cy="501645"/>
          </a:xfrm>
        </p:spPr>
        <p:txBody>
          <a:bodyPr/>
          <a:lstStyle>
            <a:lvl1pPr algn="l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75C0F97-F58C-46B3-B459-D7CB2C6C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95749" y="6353177"/>
            <a:ext cx="963133" cy="3651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B1AF6A-4CD4-4E28-9877-8B7C0541B4F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64168" y="1713659"/>
            <a:ext cx="4675665" cy="18720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0025BA-0F5C-4263-BB46-F955E7618C4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83215" y="3834073"/>
            <a:ext cx="4656617" cy="187199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B9A51-9B17-4E14-8D7F-674BF47B8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216" y="139699"/>
            <a:ext cx="467566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468E5A-CF26-4484-9A21-A8FD95D26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16" y="6353175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6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3E87C51-E359-4C3E-886C-AFA1C3782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B94A217-2649-4C24-B199-659F59D62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713" y="2478403"/>
            <a:ext cx="6256054" cy="1325563"/>
          </a:xfrm>
        </p:spPr>
        <p:txBody>
          <a:bodyPr/>
          <a:lstStyle>
            <a:lvl1pPr>
              <a:defRPr lang="en-US" sz="4800" kern="1200" spc="300" smtClean="0">
                <a:solidFill>
                  <a:schemeClr val="accent1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TRANSPORTATION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63966D1-9984-42B4-B677-BDDD8CCE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8839" y="3816422"/>
            <a:ext cx="5990048" cy="663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NAME|COMMITTEE/COUNCIL FORPRESENTATION|5.7.2020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A602470-42C8-4E31-A95B-10A0688D95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5713" y="2327593"/>
            <a:ext cx="3716338" cy="6635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47046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32EE7C2-F1B8-42B4-86E2-AB52984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80743" y="6284910"/>
            <a:ext cx="2498652" cy="50164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75C0F97-F58C-46B3-B459-D7CB2C6C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783" y="6353172"/>
            <a:ext cx="963133" cy="365124"/>
          </a:xfrm>
        </p:spPr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B1AF6A-4CD4-4E28-9877-8B7C0541B4F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93616" y="1556987"/>
            <a:ext cx="4305300" cy="18720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0025BA-0F5C-4263-BB46-F955E7618C4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393616" y="3834078"/>
            <a:ext cx="4305300" cy="187199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B9A51-9B17-4E14-8D7F-674BF47B8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3616" y="139704"/>
            <a:ext cx="43053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2E2A33-870F-4317-98C5-93A7D0FA1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616" y="6353170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53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172CA02-4298-4455-84CF-7BE8D4F2F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BAEF1A-E41A-491B-8A92-F4B6164C6A0B}"/>
              </a:ext>
            </a:extLst>
          </p:cNvPr>
          <p:cNvSpPr/>
          <p:nvPr userDrawn="1"/>
        </p:nvSpPr>
        <p:spPr>
          <a:xfrm>
            <a:off x="857250" y="0"/>
            <a:ext cx="56578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3AA7B2A-9D80-4172-BD24-B40EEE20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438" y="2181224"/>
            <a:ext cx="5157787" cy="3781425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74E29-E9DA-497F-ABF5-573442480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082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DA5110-E6BA-4FD9-82FC-A5EA74A961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F207C8B6-7047-485E-9B85-6C8893660E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74" y="6208574"/>
            <a:ext cx="795788" cy="51521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E07F2-41D3-4DAD-8CEF-D73407B8D4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894815" y="6283616"/>
            <a:ext cx="3359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Fort Worth to Dallas Regional Trail Branding and Wayfinding Project</a:t>
            </a:r>
          </a:p>
        </p:txBody>
      </p:sp>
    </p:spTree>
    <p:extLst>
      <p:ext uri="{BB962C8B-B14F-4D97-AF65-F5344CB8AC3E}">
        <p14:creationId xmlns:p14="http://schemas.microsoft.com/office/powerpoint/2010/main" val="130256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CC9E170-7FE3-400D-9CBB-41FB685DFD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1ECEAD-A158-4857-9E47-6455A63B9C42}"/>
              </a:ext>
            </a:extLst>
          </p:cNvPr>
          <p:cNvSpPr/>
          <p:nvPr userDrawn="1"/>
        </p:nvSpPr>
        <p:spPr>
          <a:xfrm>
            <a:off x="838200" y="0"/>
            <a:ext cx="5407025" cy="6858000"/>
          </a:xfrm>
          <a:prstGeom prst="rect">
            <a:avLst/>
          </a:prstGeom>
          <a:solidFill>
            <a:srgbClr val="00446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3AA7B2A-9D80-4172-BD24-B40EEE20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438" y="2181225"/>
            <a:ext cx="5157787" cy="368458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9DB35-396A-4244-88B9-E2D4C5349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082" y="365125"/>
            <a:ext cx="10515600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26026C-9839-43F9-A5E8-532C9856270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16219D-7725-416F-9655-7F1D4639AC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933286" y="6292205"/>
            <a:ext cx="3359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Fort Worth to Dallas Regional Trail Branding and Wayfinding Project</a:t>
            </a:r>
          </a:p>
        </p:txBody>
      </p:sp>
      <p:pic>
        <p:nvPicPr>
          <p:cNvPr id="10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8B040951-E564-481C-8F8A-4144DA59D4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74" y="6208574"/>
            <a:ext cx="795788" cy="5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7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3E87C51-E359-4C3E-886C-AFA1C3782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B94A217-2649-4C24-B199-659F59D62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713" y="2668949"/>
            <a:ext cx="6386287" cy="663575"/>
          </a:xfrm>
        </p:spPr>
        <p:txBody>
          <a:bodyPr/>
          <a:lstStyle>
            <a:lvl1pPr>
              <a:defRPr lang="en-US" sz="4800" kern="1200" spc="300" smtClean="0">
                <a:solidFill>
                  <a:schemeClr val="tx2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TRANSPORTATION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63966D1-9984-42B4-B677-BDDD8CCE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5713" y="3525476"/>
            <a:ext cx="6089800" cy="66357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NAME|COMMITTEE/COUNCIL FORPRESENTATION|5.7.2020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A602470-42C8-4E31-A95B-10A0688D95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5713" y="2134159"/>
            <a:ext cx="3716338" cy="28484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5498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D520AB-ACA4-4AEF-8866-0995A3FCA5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6072F-74CE-41B7-B6F0-17C3A8517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Raleway SemiBold" panose="020B0703030101060003" pitchFamily="34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07694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7DE2AFA-4C5F-4DCB-AD02-5BC447042D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DBCB6-8C90-47FB-91B1-3A97383BF0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Raleway SemiBold" panose="020B0703030101060003" pitchFamily="34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170743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73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704108" y="6356350"/>
            <a:ext cx="7090757" cy="365125"/>
          </a:xfrm>
        </p:spPr>
        <p:txBody>
          <a:bodyPr/>
          <a:lstStyle/>
          <a:p>
            <a:r>
              <a:rPr lang="en-US" dirty="0"/>
              <a:t>DFW Discovery Trail | </a:t>
            </a:r>
            <a:r>
              <a:rPr lang="en-US" i="1" dirty="0"/>
              <a:t>www.nctcog.org/dfwdiscoverytrail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774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A09955-3620-40DB-AB75-EAA686EC3DE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DFA5AC-8E63-4BBF-BEE5-FF465C45079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544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54AA72-1627-45A6-BA7B-51E6AC5A6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D6E9D-1C74-4D9D-9958-B508797A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A6C03-02D7-4D84-A73E-63A1BAE46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3B0D9-3AE1-40D6-8BD7-D232A079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FAB3BCBC-A7A4-4843-91D8-C63809B9BE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4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F4BD55-4F06-4F8B-91F1-F728D5CA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9ECC3-D905-4E7E-BC7F-A4688426A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7538F-BC69-4D4F-AAC7-D2C59C2DB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04109" y="6356350"/>
            <a:ext cx="3248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C5A08-BBAF-4D7F-8335-0DE9A8119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4F9FDCB-A96D-4EC8-BF0A-12F32D020C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F848F-3F19-4DE9-BB7F-4586D90395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56350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5" r:id="rId9"/>
    <p:sldLayoutId id="2147483663" r:id="rId10"/>
    <p:sldLayoutId id="214748366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F2578-8596-4E98-997C-B00B0719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F191B-A752-42E7-85F0-4E76AF983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7356-7375-4C62-8610-549477EB3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CEAF0-4754-4BE3-A7BB-1072802F8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A6AA05DD-DA5E-471D-9E90-7CDE29EF41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22" y="6235269"/>
            <a:ext cx="795788" cy="5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7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704" r:id="rId7"/>
    <p:sldLayoutId id="2147483682" r:id="rId8"/>
    <p:sldLayoutId id="2147483702" r:id="rId9"/>
    <p:sldLayoutId id="2147483703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F10A3-6473-4705-8DBA-8F4C0453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11065-33B5-49A4-BBB7-4A3577646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40A37-1911-43DF-B3DD-1A6F98FD1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Fort Worth to Dallas Regional Trail Branding and Wayfinding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F397-87C9-4AF0-B208-7C3318EA8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2834D01-4278-40FD-B49E-8769533778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09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tcog.org/dfwdiscoverytrail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svg"/><Relationship Id="rId4" Type="http://schemas.openxmlformats.org/officeDocument/2006/relationships/hyperlink" Target="mailto:sconrad@nctcog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2D274B-0FF4-43C2-BE1F-BAA2703E6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2358" y="-43872"/>
            <a:ext cx="9286613" cy="69649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C1446A-2EF2-48E2-B0B6-5E5B11AEA487}"/>
              </a:ext>
            </a:extLst>
          </p:cNvPr>
          <p:cNvSpPr/>
          <p:nvPr/>
        </p:nvSpPr>
        <p:spPr>
          <a:xfrm>
            <a:off x="152400" y="-43872"/>
            <a:ext cx="12192000" cy="696495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8000">
                <a:srgbClr val="FFFFFF">
                  <a:alpha val="91000"/>
                </a:srgbClr>
              </a:gs>
              <a:gs pos="76000">
                <a:srgbClr val="FFFFFF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E899E9-4915-4555-BC42-3F5C324A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714" y="1807142"/>
            <a:ext cx="4760686" cy="3145858"/>
          </a:xfrm>
        </p:spPr>
        <p:txBody>
          <a:bodyPr>
            <a:noAutofit/>
          </a:bodyPr>
          <a:lstStyle/>
          <a:p>
            <a:r>
              <a:rPr lang="en-US" spc="0" dirty="0">
                <a:solidFill>
                  <a:schemeClr val="accent1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DFW Discovery Trail Update</a:t>
            </a:r>
            <a:endParaRPr lang="en-US" spc="0" dirty="0">
              <a:solidFill>
                <a:schemeClr val="tx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F1243-AC07-42E1-BD3B-E5DC851D9D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8865" y="4137512"/>
            <a:ext cx="6089800" cy="663575"/>
          </a:xfrm>
        </p:spPr>
        <p:txBody>
          <a:bodyPr/>
          <a:lstStyle/>
          <a:p>
            <a:r>
              <a:rPr lang="en-US" dirty="0"/>
              <a:t>SHAWN CONRAD | NCTCOG Public Meeting | July 2023</a:t>
            </a:r>
          </a:p>
          <a:p>
            <a:endParaRPr lang="en-U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D8203-5629-4367-9451-2735C14A21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05713" y="1949601"/>
            <a:ext cx="3716338" cy="284845"/>
          </a:xfrm>
        </p:spPr>
        <p:txBody>
          <a:bodyPr/>
          <a:lstStyle/>
          <a:p>
            <a:r>
              <a:rPr lang="en-US" dirty="0"/>
              <a:t>NCTCOG PRESENTATION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7AF791-3398-4651-8D16-38AB3CEF5F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713" y="997194"/>
            <a:ext cx="1188648" cy="75945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11ADF20-B97B-4607-AAB8-013221F90F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33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6DF8-7DDC-28EB-EEF6-3C39EFE0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WAYFINDING SIGNAGE FAMILY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2C609E-0D27-256A-2B33-B9E077EDBE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04108" y="6356350"/>
            <a:ext cx="7557338" cy="365125"/>
          </a:xfrm>
        </p:spPr>
        <p:txBody>
          <a:bodyPr/>
          <a:lstStyle/>
          <a:p>
            <a:r>
              <a:rPr lang="en-US" dirty="0"/>
              <a:t>DFW Discovery Trail Update | </a:t>
            </a:r>
            <a:r>
              <a:rPr lang="en-US" i="1" dirty="0"/>
              <a:t>www.nctcog.org/dfwdiscoverytrail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7FBC5-26A5-7408-F9CD-100AD45325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391304-D919-2F87-6B25-7113CF131B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8498" y="1597024"/>
            <a:ext cx="2363483" cy="352025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Access Elements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Functional and Enhanced Navigational Signs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Informational Kiosks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0B2AB1-1030-65AD-D766-A5FB31D45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251" y="1304881"/>
            <a:ext cx="8603250" cy="4810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2A598E-BFD7-6AE6-5A1B-E60BD401F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"/>
          <a:stretch/>
        </p:blipFill>
        <p:spPr>
          <a:xfrm>
            <a:off x="6001123" y="2523597"/>
            <a:ext cx="6103409" cy="362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4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6DF8-7DDC-28EB-EEF6-3C39EFE0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RECOMMENDATIONS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2C609E-0D27-256A-2B33-B9E077EDBE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04109" y="6356350"/>
            <a:ext cx="7196610" cy="365125"/>
          </a:xfrm>
        </p:spPr>
        <p:txBody>
          <a:bodyPr/>
          <a:lstStyle/>
          <a:p>
            <a:r>
              <a:rPr lang="en-US" dirty="0"/>
              <a:t>DFW Discovery Trail Update | </a:t>
            </a:r>
            <a:r>
              <a:rPr lang="en-US" i="1" dirty="0"/>
              <a:t>www.nctcog.org/dfwdiscoverytrail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7FBC5-26A5-7408-F9CD-100AD45325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40240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391304-D919-2F87-6B25-7113CF131B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8437" y="1255400"/>
            <a:ext cx="7255774" cy="5139050"/>
          </a:xfrm>
        </p:spPr>
        <p:txBody>
          <a:bodyPr>
            <a:normAutofit/>
          </a:bodyPr>
          <a:lstStyle/>
          <a:p>
            <a:r>
              <a:rPr lang="en-US" sz="2400" dirty="0"/>
              <a:t>911 Recommendations: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Keep existing 911 signage by jurisdiction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Grand Prairie implement 911 signage</a:t>
            </a:r>
          </a:p>
          <a:p>
            <a:r>
              <a:rPr lang="en-US" sz="2400" dirty="0"/>
              <a:t>Lighting Recommendations: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Natural state of the trail does not require full lighting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Priority areas with key commute or first/last mile routes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Design considerations to avoid environmental impacts, such as angled down/shielded to direct lighting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Solar lighting an option in flood-prone areas </a:t>
            </a:r>
          </a:p>
          <a:p>
            <a:r>
              <a:rPr lang="en-US" sz="2400" dirty="0"/>
              <a:t>Digital Map Kiosks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Ensure trail users have the most up-to-date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Integrated trail counters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Recommended locations – one per city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7F6EA-9DA6-851D-C7CC-880D9E7E7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036" y="1298178"/>
            <a:ext cx="3776327" cy="526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20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6DF8-7DDC-28EB-EEF6-3C39EFE05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22" y="176212"/>
            <a:ext cx="743494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RECOMMENDATIONS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2C609E-0D27-256A-2B33-B9E077EDBE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04109" y="6356350"/>
            <a:ext cx="6156504" cy="365125"/>
          </a:xfrm>
        </p:spPr>
        <p:txBody>
          <a:bodyPr/>
          <a:lstStyle/>
          <a:p>
            <a:r>
              <a:rPr lang="en-US" dirty="0"/>
              <a:t>DFW Discovery Trail Update | </a:t>
            </a:r>
            <a:r>
              <a:rPr lang="en-US" i="1" dirty="0"/>
              <a:t>www.nctcog.org/dfwdiscoverytrail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391304-D919-2F87-6B25-7113CF131B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4886" y="1501775"/>
            <a:ext cx="6843122" cy="459898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Event Recommendations: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Infrastructure recommendations in strategic locations to host a variety of events on the trail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Conceptual race routes in the five cities using the trail</a:t>
            </a:r>
          </a:p>
          <a:p>
            <a:r>
              <a:rPr lang="en-US" sz="2400" dirty="0"/>
              <a:t>Placemaking Recommendations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Typologies: economic development, community gateways, resting and play, scenic vistas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Public art opportunities</a:t>
            </a:r>
          </a:p>
          <a:p>
            <a:r>
              <a:rPr lang="en-US" sz="2400" dirty="0"/>
              <a:t>Trail Maintenance, Management, and Operations Recommendations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Case studies of peer trails’ organizational 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Information on establishing regional trail management structure with different scenarios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7BD0CE-EC41-4339-A0E2-823666EF8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1"/>
          <a:stretch/>
        </p:blipFill>
        <p:spPr>
          <a:xfrm>
            <a:off x="7248008" y="3251232"/>
            <a:ext cx="4152907" cy="352057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384FDFB-8905-D6F4-EC48-20184905AC9C}"/>
              </a:ext>
            </a:extLst>
          </p:cNvPr>
          <p:cNvSpPr txBox="1">
            <a:spLocks/>
          </p:cNvSpPr>
          <p:nvPr/>
        </p:nvSpPr>
        <p:spPr>
          <a:xfrm>
            <a:off x="8962938" y="64066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B4771B-AE04-41F8-8441-EC7D184086A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07F4D4-A9B7-1576-501F-5D07C676A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008" y="74442"/>
            <a:ext cx="4111934" cy="309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84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A42E9-5899-C60F-13DF-CF3BBEC27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A6F8F-BC18-E3FC-CF19-B8FF2D3AE3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04109" y="6356350"/>
            <a:ext cx="4657780" cy="365125"/>
          </a:xfrm>
        </p:spPr>
        <p:txBody>
          <a:bodyPr/>
          <a:lstStyle/>
          <a:p>
            <a:r>
              <a:rPr lang="en-US" dirty="0"/>
              <a:t>DFW Discovery Trail Update | </a:t>
            </a:r>
            <a:r>
              <a:rPr lang="en-US" i="1" dirty="0"/>
              <a:t>www.nctcog.org/dfwdiscoverytrail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300F3-BCE6-383A-D3B9-E886DAABB7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7987E2-E4F6-2EC3-EDE8-CE37C390ED6B}"/>
              </a:ext>
            </a:extLst>
          </p:cNvPr>
          <p:cNvSpPr txBox="1">
            <a:spLocks/>
          </p:cNvSpPr>
          <p:nvPr/>
        </p:nvSpPr>
        <p:spPr>
          <a:xfrm>
            <a:off x="698437" y="1501775"/>
            <a:ext cx="5663452" cy="45665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Trail Completion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Most sections of trail anticipated to be complete in 2024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Additional branding and wayfinding implementation strategies will be developed as trail moves toward completion</a:t>
            </a:r>
          </a:p>
          <a:p>
            <a:pPr marL="0" indent="0">
              <a:buNone/>
            </a:pPr>
            <a:r>
              <a:rPr lang="en-US" sz="2400" dirty="0"/>
              <a:t>Wayfinding Signage Fabrication</a:t>
            </a:r>
          </a:p>
          <a:p>
            <a:r>
              <a:rPr lang="en-US" sz="1800" dirty="0"/>
              <a:t>Developed design intent drawings to allow sign fabricators to develop an accurate bid for cities 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Cities can use to implement signage as trail segments are completed or upgraded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Trail M&amp;O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Exploring option of Trinity Coalition taking on role of umbrella organization 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859342-AAF4-93B3-D05B-82CB304C37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327" y="1725948"/>
            <a:ext cx="5515930" cy="404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35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1D6C149-1624-4C47-99EE-8364DA72B9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F9F53C-42BB-4D4F-9D6A-676E1F599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075"/>
            <a:ext cx="10515600" cy="682625"/>
          </a:xfrm>
        </p:spPr>
        <p:txBody>
          <a:bodyPr>
            <a:normAutofit fontScale="90000"/>
          </a:bodyPr>
          <a:lstStyle/>
          <a:p>
            <a:r>
              <a:rPr lang="en-US" dirty="0"/>
              <a:t>MORE INFORMATION: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2799F-D8C1-4455-91D1-97A706065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850" y="1374775"/>
            <a:ext cx="6972300" cy="3121025"/>
          </a:xfrm>
          <a:solidFill>
            <a:srgbClr val="FFFFFF">
              <a:alpha val="60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en-US" sz="4000" dirty="0"/>
              <a:t>DFW Discovery Trail</a:t>
            </a:r>
          </a:p>
          <a:p>
            <a:pPr algn="ctr"/>
            <a:r>
              <a:rPr lang="en-US" sz="3200" dirty="0">
                <a:hlinkClick r:id="rId3"/>
              </a:rPr>
              <a:t>www.nctcog.org/dfwdiscoverytrail</a:t>
            </a:r>
            <a:endParaRPr lang="en-US" sz="3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6B095-9E68-4884-89BA-A65BFB652CA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DFW Discovery Trail Update | </a:t>
            </a:r>
            <a:r>
              <a:rPr lang="en-US" i="1" dirty="0"/>
              <a:t>www.nctcog.org/dfwdiscoverytrail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BF2B5-DA10-4DFA-94D8-8035A075FB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1D87C-22E1-C806-0E1F-C33B21720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486" y="2720753"/>
            <a:ext cx="1605064" cy="162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89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4C1FBF-9545-44A5-9B51-1659D6F4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12" y="57338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CONTACT US: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5731BC-EF04-4A62-B01C-85722F4F3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05961" y="6356356"/>
            <a:ext cx="7788287" cy="365125"/>
          </a:xfrm>
        </p:spPr>
        <p:txBody>
          <a:bodyPr/>
          <a:lstStyle/>
          <a:p>
            <a:r>
              <a:rPr lang="en-US" dirty="0"/>
              <a:t>DFW Discovery Trail Update | </a:t>
            </a:r>
            <a:r>
              <a:rPr lang="en-US" i="1" dirty="0"/>
              <a:t>www.nctcog.org/dfwdiscoverytrail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0C6FA5-0CC2-48ED-9521-EEBCB1D27D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54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B4771B-AE04-41F8-8441-EC7D184086A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1" name="Graphic 10" descr="User">
            <a:extLst>
              <a:ext uri="{FF2B5EF4-FFF2-40B4-BE49-F238E27FC236}">
                <a16:creationId xmlns:a16="http://schemas.microsoft.com/office/drawing/2014/main" id="{345156CB-233C-454F-88D8-6AF07A38F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7133" y="1898943"/>
            <a:ext cx="914400" cy="914400"/>
          </a:xfrm>
          <a:prstGeom prst="rect">
            <a:avLst/>
          </a:prstGeom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9F0A901F-9D0C-4235-8783-50C25B14F8A4}"/>
              </a:ext>
            </a:extLst>
          </p:cNvPr>
          <p:cNvSpPr>
            <a:spLocks noGrp="1"/>
          </p:cNvSpPr>
          <p:nvPr/>
        </p:nvSpPr>
        <p:spPr>
          <a:xfrm>
            <a:off x="3322469" y="1748442"/>
            <a:ext cx="8399915" cy="1680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nn-NO" sz="2400" dirty="0">
                <a:solidFill>
                  <a:schemeClr val="tx1"/>
                </a:solidFill>
                <a:latin typeface="+mn-lt"/>
              </a:rPr>
              <a:t>Shawn Conrad, PhD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n-NO" sz="2400" dirty="0">
                <a:solidFill>
                  <a:schemeClr val="tx1"/>
                </a:solidFill>
                <a:latin typeface="+mn-lt"/>
              </a:rPr>
              <a:t>Principal Transportation Planner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n-NO" sz="2400" dirty="0">
                <a:solidFill>
                  <a:schemeClr val="tx1"/>
                </a:solidFill>
                <a:latin typeface="+mn-lt"/>
              </a:rPr>
              <a:t>North Central Texas Council of Governments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n-NO" sz="2400" dirty="0">
                <a:latin typeface="+mn-lt"/>
                <a:hlinkClick r:id="rId4"/>
              </a:rPr>
              <a:t>sconrad@nctcog.org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Graphic 8" descr="User">
            <a:extLst>
              <a:ext uri="{FF2B5EF4-FFF2-40B4-BE49-F238E27FC236}">
                <a16:creationId xmlns:a16="http://schemas.microsoft.com/office/drawing/2014/main" id="{BC9E1615-6151-4BFA-BAF8-399D140DA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97133" y="4044658"/>
            <a:ext cx="914400" cy="9144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566F9EC-86C0-473C-B609-F3AF9C953A9D}"/>
              </a:ext>
            </a:extLst>
          </p:cNvPr>
          <p:cNvSpPr>
            <a:spLocks noGrp="1"/>
          </p:cNvSpPr>
          <p:nvPr/>
        </p:nvSpPr>
        <p:spPr>
          <a:xfrm>
            <a:off x="3322469" y="3973587"/>
            <a:ext cx="8399915" cy="1838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2400" dirty="0">
                <a:solidFill>
                  <a:schemeClr val="tx1"/>
                </a:solidFill>
                <a:latin typeface="+mn-lt"/>
              </a:rPr>
              <a:t>Karla Windsor, AICP</a:t>
            </a:r>
          </a:p>
          <a:p>
            <a:pPr marL="0" indent="0">
              <a:buNone/>
            </a:pPr>
            <a:r>
              <a:rPr lang="nn-NO" sz="2400" dirty="0">
                <a:solidFill>
                  <a:schemeClr val="tx1"/>
                </a:solidFill>
                <a:latin typeface="+mn-lt"/>
              </a:rPr>
              <a:t>Senior Program Manager</a:t>
            </a:r>
          </a:p>
          <a:p>
            <a:pPr marL="0" indent="0">
              <a:buNone/>
            </a:pPr>
            <a:r>
              <a:rPr lang="nn-NO" sz="2400" dirty="0">
                <a:solidFill>
                  <a:schemeClr val="tx1"/>
                </a:solidFill>
                <a:latin typeface="+mn-lt"/>
              </a:rPr>
              <a:t>North Central Texas Council of Governments</a:t>
            </a:r>
          </a:p>
          <a:p>
            <a:pPr marL="0" indent="0">
              <a:buNone/>
            </a:pPr>
            <a:r>
              <a:rPr lang="nn-NO" sz="2400" dirty="0">
                <a:latin typeface="+mn-lt"/>
                <a:hlinkClick r:id="rId4"/>
              </a:rPr>
              <a:t>kwindsor@nctcog.org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5961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AF2A00-1C5E-495A-90C7-B613D302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40" y="536575"/>
            <a:ext cx="10734964" cy="682625"/>
          </a:xfrm>
        </p:spPr>
        <p:txBody>
          <a:bodyPr>
            <a:normAutofit fontScale="90000"/>
          </a:bodyPr>
          <a:lstStyle/>
          <a:p>
            <a:r>
              <a:rPr lang="en-US" dirty="0"/>
              <a:t>DFW DISCOVERY TRAIL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87CF2D8-5DA7-4E48-A19D-E06ADBBB4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46" y="1621520"/>
            <a:ext cx="4960151" cy="435133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At completion, 66-mile multi-use trail spanning five cities: Fort Worth, Arlington, Grand Prairie, Irving, and Dallas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&gt;50 miles existing, 12 miles under construction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Majority of trail completion expected in 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95C1E-ADC3-48B1-A1C2-79AB5CD56E5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704109" y="6356350"/>
            <a:ext cx="8271164" cy="365125"/>
          </a:xfrm>
        </p:spPr>
        <p:txBody>
          <a:bodyPr/>
          <a:lstStyle/>
          <a:p>
            <a:r>
              <a:rPr lang="en-US" dirty="0"/>
              <a:t>DFW Discovery Trail Update | </a:t>
            </a:r>
            <a:r>
              <a:rPr lang="en-US" i="1" dirty="0"/>
              <a:t>www.nctcog.org/dfwdiscoverytrail</a:t>
            </a:r>
          </a:p>
        </p:txBody>
      </p:sp>
      <p:pic>
        <p:nvPicPr>
          <p:cNvPr id="4" name="Picture 2" descr="Riders on Trail on Bikes">
            <a:extLst>
              <a:ext uri="{FF2B5EF4-FFF2-40B4-BE49-F238E27FC236}">
                <a16:creationId xmlns:a16="http://schemas.microsoft.com/office/drawing/2014/main" id="{A0101225-F32D-BF9F-0907-1C78B92B7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12" y="1442129"/>
            <a:ext cx="6193553" cy="413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538FB1-C720-2B6B-B06E-0F6F87E9720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645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2B65F-722D-431C-85A0-A26BEA76D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89" y="536575"/>
            <a:ext cx="10515600" cy="682625"/>
          </a:xfrm>
        </p:spPr>
        <p:txBody>
          <a:bodyPr>
            <a:normAutofit fontScale="90000"/>
          </a:bodyPr>
          <a:lstStyle/>
          <a:p>
            <a:r>
              <a:rPr lang="en-US" dirty="0"/>
              <a:t>VISION FOR THE TRAIL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D7BC54-D6E0-4EEF-8570-A932E4A64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643" y="1612106"/>
            <a:ext cx="4986337" cy="451643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2013, mayors and staff of the five cities partnered to make trail vision a reality: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Uninterrupted 66-mile paved trail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Recreation, transportation, events, and exploration uses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Regional, state, and national attraction for events and tourism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F5950-5399-4F58-B374-6E605774D78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704109" y="6356350"/>
            <a:ext cx="8271164" cy="365125"/>
          </a:xfrm>
        </p:spPr>
        <p:txBody>
          <a:bodyPr/>
          <a:lstStyle/>
          <a:p>
            <a:r>
              <a:rPr lang="en-US" dirty="0"/>
              <a:t>DFW Discovery Trail Update | </a:t>
            </a:r>
            <a:r>
              <a:rPr lang="en-US" i="1" dirty="0"/>
              <a:t>www.nctcog.org/dfwdiscoverytrail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1FFE8-87CB-4910-88D5-74994678B1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Placeholder 9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ABD452E7-C2AF-43F8-9167-42E8838D33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28" r="7028"/>
          <a:stretch>
            <a:fillRect/>
          </a:stretch>
        </p:blipFill>
        <p:spPr>
          <a:xfrm>
            <a:off x="5868632" y="1399008"/>
            <a:ext cx="5419725" cy="4729535"/>
          </a:xfrm>
        </p:spPr>
      </p:pic>
    </p:spTree>
    <p:extLst>
      <p:ext uri="{BB962C8B-B14F-4D97-AF65-F5344CB8AC3E}">
        <p14:creationId xmlns:p14="http://schemas.microsoft.com/office/powerpoint/2010/main" val="2083562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980AB-CCDF-4213-9E69-5189DA20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59" y="43394"/>
            <a:ext cx="1065929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DFW DISCOVERY TRAIL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C82A-9514-489F-A837-5A64479764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ABD6BF6C-F01D-0163-98A3-07E64FD6B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9" y="1368957"/>
            <a:ext cx="11532681" cy="4363717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D265044-956E-0010-8BE0-AE3BB64ED252}"/>
              </a:ext>
            </a:extLst>
          </p:cNvPr>
          <p:cNvSpPr txBox="1">
            <a:spLocks/>
          </p:cNvSpPr>
          <p:nvPr/>
        </p:nvSpPr>
        <p:spPr>
          <a:xfrm>
            <a:off x="1704109" y="6356350"/>
            <a:ext cx="8271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DFW Discovery Trail Update | </a:t>
            </a:r>
            <a:r>
              <a:rPr lang="en-US" i="1" dirty="0"/>
              <a:t>www.nctcog.org/dfwdiscoverytrail</a:t>
            </a:r>
          </a:p>
        </p:txBody>
      </p:sp>
    </p:spTree>
    <p:extLst>
      <p:ext uri="{BB962C8B-B14F-4D97-AF65-F5344CB8AC3E}">
        <p14:creationId xmlns:p14="http://schemas.microsoft.com/office/powerpoint/2010/main" val="1972439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E2531-A05B-4903-A93E-77A3E8FA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86" y="536575"/>
            <a:ext cx="6984114" cy="682625"/>
          </a:xfrm>
        </p:spPr>
        <p:txBody>
          <a:bodyPr>
            <a:noAutofit/>
          </a:bodyPr>
          <a:lstStyle/>
          <a:p>
            <a:r>
              <a:rPr lang="en-US" sz="3600" dirty="0"/>
              <a:t>TRAIL BRANDING &amp; WAYFINDING PROJECT GOALS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B5BC0-C25D-4030-91EE-345A299572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DFW Discovery Trail Update | </a:t>
            </a:r>
            <a:r>
              <a:rPr lang="en-US" i="1" dirty="0"/>
              <a:t>www.nctcog.org/dfwdiscoverytrail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A839F-DC44-46E9-81B3-AB440E114D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66C53EF-671D-4D22-A592-154002D692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3135602"/>
              </p:ext>
            </p:extLst>
          </p:nvPr>
        </p:nvGraphicFramePr>
        <p:xfrm>
          <a:off x="488851" y="1643611"/>
          <a:ext cx="6169974" cy="4288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F35BC33-FCB1-4470-942D-FE2CE2D60F0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110" y="237193"/>
            <a:ext cx="2562923" cy="36972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E38B4D-34AA-4D3D-B89C-168F31493B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960"/>
          <a:stretch/>
        </p:blipFill>
        <p:spPr>
          <a:xfrm>
            <a:off x="9330307" y="3685423"/>
            <a:ext cx="2530250" cy="274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8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995EC9F5-F6BC-FC4D-123A-C735394D2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74" y="1508417"/>
            <a:ext cx="11397343" cy="4558715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Stakeholder Meetings: </a:t>
            </a:r>
            <a:r>
              <a:rPr lang="en-US" dirty="0"/>
              <a:t>Steering Committee and Support Stakeholders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November 2021 Meeting: Solicit feedback on naming/branding ideas (SC &amp; SS)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April 2022 Meeting: Introduce four preliminary name/logo concepts (SC)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November 2022 Meeting: Presented overall trail project recommendations (SC &amp; SS)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Public Participation: Community Surveys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November 2021 Virtual Open House: Fact finding on trail use, 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April 2022 Virtual Open House: Name/logo pair preference survey and destination identification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Stakeholder Interviews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Feb/Mar 2022: Interviews with the five cities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Feb/Mar 2022: Themed stakeholder focus group interviews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B2ABF-91A3-487C-BF21-7DA30DDC3DF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DFW Discovery Trail Update | </a:t>
            </a:r>
            <a:r>
              <a:rPr lang="en-US" i="1" dirty="0"/>
              <a:t>www.nctcog.org/dfwdiscoverytrail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17905-AE1C-4EC2-A05F-A8DAE4CE733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AF332D-1364-F27B-A2C3-035ABFFC5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24" y="536575"/>
            <a:ext cx="9865076" cy="682625"/>
          </a:xfrm>
        </p:spPr>
        <p:txBody>
          <a:bodyPr>
            <a:noAutofit/>
          </a:bodyPr>
          <a:lstStyle/>
          <a:p>
            <a:r>
              <a:rPr lang="en-US" sz="3100" dirty="0"/>
              <a:t>PUBLIC/STAKEHOLDER PARTICIPATION PROCESS</a:t>
            </a:r>
          </a:p>
        </p:txBody>
      </p:sp>
    </p:spTree>
    <p:extLst>
      <p:ext uri="{BB962C8B-B14F-4D97-AF65-F5344CB8AC3E}">
        <p14:creationId xmlns:p14="http://schemas.microsoft.com/office/powerpoint/2010/main" val="1835285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C92EA-17E0-3152-A3BA-28E17F49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1" y="536575"/>
            <a:ext cx="10874829" cy="682625"/>
          </a:xfrm>
        </p:spPr>
        <p:txBody>
          <a:bodyPr>
            <a:normAutofit fontScale="90000"/>
          </a:bodyPr>
          <a:lstStyle/>
          <a:p>
            <a:r>
              <a:rPr lang="en-US" dirty="0"/>
              <a:t>PUBLIC INPUT HIGHLIGHTS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0401F-0B33-FC65-1051-F1FE6B2B4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1" y="1650565"/>
            <a:ext cx="5155427" cy="3843051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Trail use/experience: </a:t>
            </a:r>
            <a:r>
              <a:rPr lang="en-US" dirty="0"/>
              <a:t>peace and quiet, active recreation</a:t>
            </a:r>
          </a:p>
          <a:p>
            <a:r>
              <a:rPr lang="en-US" b="1" dirty="0"/>
              <a:t>Colors/Materials: </a:t>
            </a:r>
            <a:r>
              <a:rPr lang="en-US" dirty="0"/>
              <a:t>natural, traditional, stone</a:t>
            </a:r>
          </a:p>
          <a:p>
            <a:r>
              <a:rPr lang="en-US" b="1" dirty="0"/>
              <a:t>Local  Images/Elements: </a:t>
            </a:r>
            <a:r>
              <a:rPr lang="en-US" dirty="0"/>
              <a:t>Trinity River, flora/fauna, bridges</a:t>
            </a:r>
          </a:p>
          <a:p>
            <a:r>
              <a:rPr lang="en-US" b="1" dirty="0"/>
              <a:t>Branding Approach: </a:t>
            </a:r>
            <a:r>
              <a:rPr lang="en-US" dirty="0"/>
              <a:t>Welcoming, friendly, modern, natural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A9762-C9E8-FB1B-7C91-C0B07662E9E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DFW Discovery Trail Update | </a:t>
            </a:r>
            <a:r>
              <a:rPr lang="en-US" i="1" dirty="0"/>
              <a:t>www.nctcog.org/dfwdiscoverytrail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06AC2-1AB1-2473-DAB3-AFB97A4640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9" descr="A picture containing tree, outdoor, boardwalk, building&#10;&#10;Description automatically generated">
            <a:extLst>
              <a:ext uri="{FF2B5EF4-FFF2-40B4-BE49-F238E27FC236}">
                <a16:creationId xmlns:a16="http://schemas.microsoft.com/office/drawing/2014/main" id="{11821639-609E-3E25-7DD7-0E04817C15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05" y="1348544"/>
            <a:ext cx="6101919" cy="457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83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19A68F-EB2E-290A-2893-E34E6A634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174" y="1895055"/>
            <a:ext cx="6791905" cy="457691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0B0D0A-9533-4708-6B76-D92FE80C9F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04108" y="6356350"/>
            <a:ext cx="7189731" cy="365125"/>
          </a:xfrm>
        </p:spPr>
        <p:txBody>
          <a:bodyPr/>
          <a:lstStyle/>
          <a:p>
            <a:r>
              <a:rPr lang="en-US" dirty="0"/>
              <a:t>DFW Discovery Trail Update | </a:t>
            </a:r>
            <a:r>
              <a:rPr lang="en-US" i="1" dirty="0"/>
              <a:t>www.nctcog.org/dfwdiscoverytrail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B5ADD-B8C1-0E89-DDEC-9C0D2F50BF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9AE3A6-9A66-80FB-C04E-28ABB1E70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4" t="4045" r="2120" b="1991"/>
          <a:stretch/>
        </p:blipFill>
        <p:spPr>
          <a:xfrm>
            <a:off x="405229" y="2107626"/>
            <a:ext cx="3413818" cy="33269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BBC030-5C64-16C3-BB57-0A3B35972CF3}"/>
              </a:ext>
            </a:extLst>
          </p:cNvPr>
          <p:cNvSpPr txBox="1"/>
          <p:nvPr/>
        </p:nvSpPr>
        <p:spPr>
          <a:xfrm>
            <a:off x="508000" y="1414720"/>
            <a:ext cx="316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</a:rPr>
              <a:t>Overall Trail Logo: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ED7ADC-72D8-B069-1533-225008A448D5}"/>
              </a:ext>
            </a:extLst>
          </p:cNvPr>
          <p:cNvCxnSpPr>
            <a:cxnSpLocks/>
          </p:cNvCxnSpPr>
          <p:nvPr/>
        </p:nvCxnSpPr>
        <p:spPr>
          <a:xfrm>
            <a:off x="4006360" y="1483787"/>
            <a:ext cx="7515" cy="4872563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725C003-445F-1C42-9A1B-445F324A16CB}"/>
              </a:ext>
            </a:extLst>
          </p:cNvPr>
          <p:cNvSpPr txBox="1"/>
          <p:nvPr/>
        </p:nvSpPr>
        <p:spPr>
          <a:xfrm>
            <a:off x="4782174" y="1414720"/>
            <a:ext cx="6653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</a:rPr>
              <a:t>Jurisdictional Trail Logos: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9EECBD-1649-F72D-DA3C-FE219A94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60" y="225658"/>
            <a:ext cx="11361266" cy="54927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446A"/>
                </a:solidFill>
                <a:latin typeface="Raleway" panose="020B0503030101060003" pitchFamily="34" charset="0"/>
              </a:rPr>
              <a:t>FINAL NAME AND LOGOS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1FD14-6FAA-9AC7-B675-6F067710F6F7}"/>
              </a:ext>
            </a:extLst>
          </p:cNvPr>
          <p:cNvSpPr txBox="1"/>
          <p:nvPr/>
        </p:nvSpPr>
        <p:spPr>
          <a:xfrm>
            <a:off x="0" y="761294"/>
            <a:ext cx="12169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chemeClr val="tx1">
                    <a:lumMod val="50000"/>
                  </a:schemeClr>
                </a:solidFill>
              </a:rPr>
              <a:t>DFW Discovery Trail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1096668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B52017-B7EF-7ADE-5CDC-DD95D0A0B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18" b="5475"/>
          <a:stretch/>
        </p:blipFill>
        <p:spPr>
          <a:xfrm>
            <a:off x="-76199" y="820954"/>
            <a:ext cx="12420599" cy="60873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E66C6-D033-8E3E-A129-3A7780A99A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83E921E-FCD7-B455-5A61-FB0963A59E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08808" y="7435850"/>
            <a:ext cx="7189731" cy="365125"/>
          </a:xfrm>
        </p:spPr>
        <p:txBody>
          <a:bodyPr/>
          <a:lstStyle/>
          <a:p>
            <a:r>
              <a:rPr lang="en-US" dirty="0"/>
              <a:t>Fort Worth to Dallas Regional Trail Branding and Wayfinding Project | </a:t>
            </a:r>
            <a:r>
              <a:rPr lang="en-US" i="1" dirty="0"/>
              <a:t>www.nctcog.org/dfwdiscoverytrail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A924DD-04E0-0DB1-A43E-9FC3FA76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141970"/>
            <a:ext cx="10515600" cy="682625"/>
          </a:xfrm>
        </p:spPr>
        <p:txBody>
          <a:bodyPr>
            <a:normAutofit fontScale="90000"/>
          </a:bodyPr>
          <a:lstStyle/>
          <a:p>
            <a:r>
              <a:rPr lang="en-US" dirty="0"/>
              <a:t>LOGO USAGE GUIDANCE</a:t>
            </a:r>
          </a:p>
        </p:txBody>
      </p:sp>
    </p:spTree>
    <p:extLst>
      <p:ext uri="{BB962C8B-B14F-4D97-AF65-F5344CB8AC3E}">
        <p14:creationId xmlns:p14="http://schemas.microsoft.com/office/powerpoint/2010/main" val="305110623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76E7315E-649E-48E3-B084-B686274DFCF6}"/>
    </a:ext>
  </a:extLst>
</a:theme>
</file>

<file path=ppt/theme/theme2.xml><?xml version="1.0" encoding="utf-8"?>
<a:theme xmlns:a="http://schemas.openxmlformats.org/drawingml/2006/main" name="White Background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88AA67D1-AF22-4770-B697-D541BA51F208}"/>
    </a:ext>
  </a:extLst>
</a:theme>
</file>

<file path=ppt/theme/theme3.xml><?xml version="1.0" encoding="utf-8"?>
<a:theme xmlns:a="http://schemas.openxmlformats.org/drawingml/2006/main" name="Blue Background">
  <a:themeElements>
    <a:clrScheme name="Strat Comm">
      <a:dk1>
        <a:srgbClr val="00446A"/>
      </a:dk1>
      <a:lt1>
        <a:sysClr val="window" lastClr="FFFFFF"/>
      </a:lt1>
      <a:dk2>
        <a:srgbClr val="00446A"/>
      </a:dk2>
      <a:lt2>
        <a:srgbClr val="FFFFFF"/>
      </a:lt2>
      <a:accent1>
        <a:srgbClr val="F57E25"/>
      </a:accent1>
      <a:accent2>
        <a:srgbClr val="CAA22C"/>
      </a:accent2>
      <a:accent3>
        <a:srgbClr val="A5A5A5"/>
      </a:accent3>
      <a:accent4>
        <a:srgbClr val="00446A"/>
      </a:accent4>
      <a:accent5>
        <a:srgbClr val="FFFFFF"/>
      </a:accent5>
      <a:accent6>
        <a:srgbClr val="969696"/>
      </a:accent6>
      <a:hlink>
        <a:srgbClr val="8EAADB"/>
      </a:hlink>
      <a:folHlink>
        <a:srgbClr val="8EAADB"/>
      </a:folHlink>
    </a:clrScheme>
    <a:fontScheme name="Strat Comm Fonts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F945F8CE-D03F-4F25-9484-0906A4076966}"/>
    </a:ext>
  </a:extLst>
</a:theme>
</file>

<file path=ppt/theme/theme4.xml><?xml version="1.0" encoding="utf-8"?>
<a:theme xmlns:a="http://schemas.openxmlformats.org/drawingml/2006/main" name="Miscellaneous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8EA81290-A773-4328-8AF2-A56FB6FF456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a061e953-577f-44bc-90d4-dd6552c79708}" enabled="1" method="Privileged" siteId="{2f5e7ebc-22b0-4fbe-934c-aabddb4e29b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NCTCOG_lighttheme</Template>
  <TotalTime>1897</TotalTime>
  <Words>822</Words>
  <Application>Microsoft Office PowerPoint</Application>
  <PresentationFormat>Widescreen</PresentationFormat>
  <Paragraphs>121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Lato</vt:lpstr>
      <vt:lpstr>Raleway SemiBold</vt:lpstr>
      <vt:lpstr>Raleway</vt:lpstr>
      <vt:lpstr>Arial</vt:lpstr>
      <vt:lpstr>Calibri</vt:lpstr>
      <vt:lpstr>Covers</vt:lpstr>
      <vt:lpstr>White Background</vt:lpstr>
      <vt:lpstr>Blue Background</vt:lpstr>
      <vt:lpstr>Miscellaneous</vt:lpstr>
      <vt:lpstr>DFW Discovery Trail Update</vt:lpstr>
      <vt:lpstr>DFW DISCOVERY TRAIL</vt:lpstr>
      <vt:lpstr>VISION FOR THE TRAIL</vt:lpstr>
      <vt:lpstr>DFW DISCOVERY TRAIL</vt:lpstr>
      <vt:lpstr>TRAIL BRANDING &amp; WAYFINDING PROJECT GOALS</vt:lpstr>
      <vt:lpstr>PUBLIC/STAKEHOLDER PARTICIPATION PROCESS</vt:lpstr>
      <vt:lpstr>PUBLIC INPUT HIGHLIGHTS</vt:lpstr>
      <vt:lpstr>FINAL NAME AND LOGOS</vt:lpstr>
      <vt:lpstr>LOGO USAGE GUIDANCE</vt:lpstr>
      <vt:lpstr>WAYFINDING SIGNAGE FAMILY</vt:lpstr>
      <vt:lpstr>RECOMMENDATIONS</vt:lpstr>
      <vt:lpstr>RECOMMENDATIONS</vt:lpstr>
      <vt:lpstr>NEXT STEPS</vt:lpstr>
      <vt:lpstr>MORE INFORMATION:</vt:lpstr>
      <vt:lpstr>CONTACT US: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Fort Worth to Dallas Regional Trail Branding and Wayfinding Project</dc:title>
  <dc:creator>Erin Curry</dc:creator>
  <cp:lastModifiedBy>Shawn Conrad</cp:lastModifiedBy>
  <cp:revision>98</cp:revision>
  <dcterms:created xsi:type="dcterms:W3CDTF">2022-01-31T14:47:43Z</dcterms:created>
  <dcterms:modified xsi:type="dcterms:W3CDTF">2023-07-06T15:24:58Z</dcterms:modified>
</cp:coreProperties>
</file>